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83" r:id="rId3"/>
    <p:sldId id="286" r:id="rId4"/>
    <p:sldId id="289" r:id="rId5"/>
    <p:sldId id="294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0A8"/>
    <a:srgbClr val="FEBD06"/>
    <a:srgbClr val="FEC630"/>
    <a:srgbClr val="FC9B0C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46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media/media1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2308F8-C233-4CF5-A736-6D57F4C7D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52825A-872D-45C9-8FF0-A3A3D85AD2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A2C12CC-B9D9-45E8-8E59-A8DA07F82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F1969A9-B91B-4D93-83D5-7B0FA9F5A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1ECFCE-3743-4A19-A06D-EC3B09A9F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4236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7006F-65D4-4AC9-8B1B-E4BF8562B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C8E2DA4-AA73-4398-B630-47084741C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B974B8C-31B5-4B66-BE1F-164BC9D88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0269A1C-EFEF-48FA-8470-E66734DC7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9D65FC2-A4C4-4F4B-B859-016971D43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0585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4E52736-BF09-4E86-9B97-0571F5BF82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25AA98B-A286-4644-A92C-677550811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A18AD07-0DF1-48A3-9374-30168EA54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CE4DFF-30D8-4EDB-A63F-4D9E0AF37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D24BDA-25DB-4432-98C3-3939D95C4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2961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B89B76-824F-4DF9-84FC-E0D8C76E3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4094686-EF28-4BB8-AAE1-3050EF1DF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66F265-952B-44E9-AC74-866F6B9B5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6FCF5EC-CC89-4E28-8D44-89F44DD5E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DA17B1-6900-4EB7-A04C-FDA941E23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4885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DF3310-4F21-4F14-A4AB-FD9CD4057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DEEDD6-9923-4259-AC5C-DF0ED01E4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779EF9-A0C5-4582-B44E-C1FCAD64E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B74582-ACC3-4170-9E8E-887593DD2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D304D7E-661C-489B-98E2-39E54D8E3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6517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D918BB-EAD4-4EB5-BF40-326E0232F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A56BFEF-5D09-440F-9548-49B47EC16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F8AAC9-50E2-4EFF-8C9D-8B47D0E60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61C5A66-F1D7-4E48-B89D-6F9AD6421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EB69F6A-52DA-4CE5-B898-804AF778F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4873080-422A-47FE-8A88-E9E897444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2621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0CEC0F-58BD-4DA6-B79B-CBD20C12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2B441D9-4600-4D24-A106-48AC97B7FF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E40CC7A-F3CE-48CF-BFA5-BF993BC83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C144766-D2A7-4315-8D19-4B9F13455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ED3C14C-ABF0-41AC-9617-1C46B89427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F6F2634-E92C-4E04-8FEE-10F7B172B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DDB5187-A0C6-45E5-8256-6A1A862EB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86E81F5-0267-4E84-A3E0-FB7BF81E3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646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F27980-8A1F-440C-85DB-A38C36FC2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A270782-9C08-4D5F-BB81-113C1998E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763C5DF-6DE3-4A2D-81AF-93AF249E3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696B61D-65BB-45EF-A6F4-7FEA7D716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2076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575016A-A8F4-46B0-AC82-468D2BA44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C97A2C3-56B2-49FD-B4BA-AA06109BB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127221A-FE25-4DC5-BEF1-2F55B6FB5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6192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153565-B36A-4934-9209-5544C3FB3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7E17CF-55BD-407C-80EF-E8F46D2FA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61CA447-4B43-4708-87C6-CD82D0CB62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9A54908-F86D-4FDA-81A0-16129622A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56FA2A5-C8DD-4A15-A1C8-5842B56BC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2E35D29-3E27-417C-8871-61C839F0B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1882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D7C248-763A-40ED-8255-23ECF163F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DF68F7A-D841-49EE-9358-3F5F0BA0BF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888D5D1-6B3C-4D1D-9B37-B61FDA9E61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FB7654C-F558-40FD-8461-59CA15C16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2BE6821-29BA-4A16-AAE0-6CECDBFCC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DDFFF72-4943-4154-86BF-59E6EFD9A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6832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5042A36-C9CA-4FBD-B9AE-BE4651285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D01FB9-182F-4818-9768-FD4B96EAC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BDB75C-C2BD-4011-8D54-AD101CA14F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EC82B-52B6-4648-B527-6900602C02DA}" type="datetimeFigureOut">
              <a:rPr lang="pt-BR" smtClean="0"/>
              <a:t>02/06/2022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A4A810-3F6F-4A47-B8DE-4E6D6A499E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E38190-8906-4948-8AD0-1C98A08574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42707-8538-4FAA-A002-AD3D316113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5095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D833686-B135-4457-8A05-2070509802D0}"/>
              </a:ext>
            </a:extLst>
          </p:cNvPr>
          <p:cNvSpPr/>
          <p:nvPr/>
        </p:nvSpPr>
        <p:spPr>
          <a:xfrm>
            <a:off x="-9753958" y="-6741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84B6DBAE-C195-4328-B743-CCCFB52B2531}"/>
              </a:ext>
            </a:extLst>
          </p:cNvPr>
          <p:cNvGrpSpPr/>
          <p:nvPr/>
        </p:nvGrpSpPr>
        <p:grpSpPr>
          <a:xfrm>
            <a:off x="808023" y="1933377"/>
            <a:ext cx="1678506" cy="3260036"/>
            <a:chOff x="10561981" y="1940118"/>
            <a:chExt cx="1678506" cy="3260036"/>
          </a:xfrm>
        </p:grpSpPr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A52438A-EA60-430A-868A-309FB309E6D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C9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170153D-715B-4338-9542-63C1DD23486C}"/>
                </a:ext>
              </a:extLst>
            </p:cNvPr>
            <p:cNvSpPr txBox="1"/>
            <p:nvPr/>
          </p:nvSpPr>
          <p:spPr>
            <a:xfrm rot="16200000">
              <a:off x="11059613" y="3301783"/>
              <a:ext cx="18385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DESCRIÇÃO</a:t>
              </a:r>
            </a:p>
          </p:txBody>
        </p:sp>
        <p:pic>
          <p:nvPicPr>
            <p:cNvPr id="9" name="Gráfico 8" descr="Lâmpada e engrenagem">
              <a:extLst>
                <a:ext uri="{FF2B5EF4-FFF2-40B4-BE49-F238E27FC236}">
                  <a16:creationId xmlns:a16="http://schemas.microsoft.com/office/drawing/2014/main" id="{B77DF4CB-1805-4639-8D91-DBAAF1780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6189BE39-BAC5-40D9-ADF6-4767C7D46563}"/>
              </a:ext>
            </a:extLst>
          </p:cNvPr>
          <p:cNvSpPr/>
          <p:nvPr/>
        </p:nvSpPr>
        <p:spPr>
          <a:xfrm>
            <a:off x="-10228688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17BCA79-F810-4318-A662-A287694AFB4C}"/>
              </a:ext>
            </a:extLst>
          </p:cNvPr>
          <p:cNvGrpSpPr/>
          <p:nvPr/>
        </p:nvGrpSpPr>
        <p:grpSpPr>
          <a:xfrm>
            <a:off x="333293" y="1713215"/>
            <a:ext cx="1630018" cy="3713842"/>
            <a:chOff x="10561981" y="1726698"/>
            <a:chExt cx="1630018" cy="3713842"/>
          </a:xfrm>
        </p:grpSpPr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ACE2F60C-916B-4D54-BCFC-9E14E4029DFD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318218E-7A93-4CC4-BFE3-1A2415FAB1A0}"/>
                </a:ext>
              </a:extLst>
            </p:cNvPr>
            <p:cNvSpPr txBox="1"/>
            <p:nvPr/>
          </p:nvSpPr>
          <p:spPr>
            <a:xfrm rot="16200000">
              <a:off x="10080000" y="3352786"/>
              <a:ext cx="37138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BATTLE SHIP</a:t>
              </a:r>
            </a:p>
          </p:txBody>
        </p:sp>
        <p:pic>
          <p:nvPicPr>
            <p:cNvPr id="21" name="Gráfico 20" descr="Lâmpada e engrenagem">
              <a:extLst>
                <a:ext uri="{FF2B5EF4-FFF2-40B4-BE49-F238E27FC236}">
                  <a16:creationId xmlns:a16="http://schemas.microsoft.com/office/drawing/2014/main" id="{1F2A2B9D-97FB-45E5-8B01-7022E5623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26" name="Retângulo 25">
            <a:extLst>
              <a:ext uri="{FF2B5EF4-FFF2-40B4-BE49-F238E27FC236}">
                <a16:creationId xmlns:a16="http://schemas.microsoft.com/office/drawing/2014/main" id="{7FD36F3B-6007-40EC-B0D2-255AAAEBA492}"/>
              </a:ext>
            </a:extLst>
          </p:cNvPr>
          <p:cNvSpPr/>
          <p:nvPr/>
        </p:nvSpPr>
        <p:spPr>
          <a:xfrm>
            <a:off x="-10734971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7817C236-EA52-4C81-BC7E-FB800B335877}"/>
              </a:ext>
            </a:extLst>
          </p:cNvPr>
          <p:cNvGrpSpPr/>
          <p:nvPr/>
        </p:nvGrpSpPr>
        <p:grpSpPr>
          <a:xfrm>
            <a:off x="-172990" y="1940118"/>
            <a:ext cx="1630018" cy="3260036"/>
            <a:chOff x="10561981" y="1940118"/>
            <a:chExt cx="1630018" cy="3260036"/>
          </a:xfrm>
        </p:grpSpPr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D39177C9-D961-4B18-95B0-BBB9056E8354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7B374F1E-74EF-41E8-B376-2C8734706B12}"/>
                </a:ext>
              </a:extLst>
            </p:cNvPr>
            <p:cNvSpPr txBox="1"/>
            <p:nvPr/>
          </p:nvSpPr>
          <p:spPr>
            <a:xfrm rot="16200000">
              <a:off x="10397575" y="3325821"/>
              <a:ext cx="3074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IMPLEMENTAÇÃO</a:t>
              </a:r>
            </a:p>
          </p:txBody>
        </p:sp>
        <p:pic>
          <p:nvPicPr>
            <p:cNvPr id="30" name="Gráfico 29" descr="Lâmpada e engrenagem">
              <a:extLst>
                <a:ext uri="{FF2B5EF4-FFF2-40B4-BE49-F238E27FC236}">
                  <a16:creationId xmlns:a16="http://schemas.microsoft.com/office/drawing/2014/main" id="{ADAC3757-0BBD-4F6C-9618-762FFB468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1" name="Retângulo 30">
            <a:extLst>
              <a:ext uri="{FF2B5EF4-FFF2-40B4-BE49-F238E27FC236}">
                <a16:creationId xmlns:a16="http://schemas.microsoft.com/office/drawing/2014/main" id="{1DA2BBD0-AB41-4BBB-90F1-D15AAAA9CDB7}"/>
              </a:ext>
            </a:extLst>
          </p:cNvPr>
          <p:cNvSpPr/>
          <p:nvPr/>
        </p:nvSpPr>
        <p:spPr>
          <a:xfrm>
            <a:off x="-11233946" y="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4A3217E3-547D-4863-B43E-3EE4E326C7B8}"/>
              </a:ext>
            </a:extLst>
          </p:cNvPr>
          <p:cNvGrpSpPr/>
          <p:nvPr/>
        </p:nvGrpSpPr>
        <p:grpSpPr>
          <a:xfrm>
            <a:off x="-671965" y="1953601"/>
            <a:ext cx="1630018" cy="3260036"/>
            <a:chOff x="10561981" y="1940118"/>
            <a:chExt cx="1630018" cy="3260036"/>
          </a:xfrm>
        </p:grpSpPr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B0280D34-9C8D-4E2A-A2A1-A9B89E647980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AEC6D623-AC0C-414A-B6A6-4D7CB00D585A}"/>
                </a:ext>
              </a:extLst>
            </p:cNvPr>
            <p:cNvSpPr txBox="1"/>
            <p:nvPr/>
          </p:nvSpPr>
          <p:spPr>
            <a:xfrm rot="16200000">
              <a:off x="10369896" y="3343521"/>
              <a:ext cx="31557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TESTE</a:t>
              </a:r>
            </a:p>
          </p:txBody>
        </p:sp>
        <p:pic>
          <p:nvPicPr>
            <p:cNvPr id="35" name="Gráfico 34" descr="Lâmpada e engrenagem">
              <a:extLst>
                <a:ext uri="{FF2B5EF4-FFF2-40B4-BE49-F238E27FC236}">
                  <a16:creationId xmlns:a16="http://schemas.microsoft.com/office/drawing/2014/main" id="{5C4C0BC1-581D-40F4-908B-4B21324EB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27A0A8-C8A8-400D-96BD-8550504908E8}"/>
              </a:ext>
            </a:extLst>
          </p:cNvPr>
          <p:cNvSpPr/>
          <p:nvPr/>
        </p:nvSpPr>
        <p:spPr>
          <a:xfrm>
            <a:off x="-11708676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425F8300-131E-468A-AC33-D11CF78BE083}"/>
              </a:ext>
            </a:extLst>
          </p:cNvPr>
          <p:cNvGrpSpPr/>
          <p:nvPr/>
        </p:nvGrpSpPr>
        <p:grpSpPr>
          <a:xfrm>
            <a:off x="-1146695" y="1940118"/>
            <a:ext cx="1631011" cy="3260036"/>
            <a:chOff x="10561981" y="1940118"/>
            <a:chExt cx="1631011" cy="3260036"/>
          </a:xfrm>
        </p:grpSpPr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DE330613-6CE0-4E75-8C28-F92DBE61D30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6B41F02D-D314-42AB-A125-5B562876E20C}"/>
                </a:ext>
              </a:extLst>
            </p:cNvPr>
            <p:cNvSpPr txBox="1"/>
            <p:nvPr/>
          </p:nvSpPr>
          <p:spPr>
            <a:xfrm rot="16200000">
              <a:off x="10455525" y="3383563"/>
              <a:ext cx="30748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SERVIDOR DE JOGOS P/ MATCH</a:t>
              </a:r>
            </a:p>
          </p:txBody>
        </p:sp>
        <p:pic>
          <p:nvPicPr>
            <p:cNvPr id="40" name="Gráfico 39" descr="Lâmpada e engrenagem">
              <a:extLst>
                <a:ext uri="{FF2B5EF4-FFF2-40B4-BE49-F238E27FC236}">
                  <a16:creationId xmlns:a16="http://schemas.microsoft.com/office/drawing/2014/main" id="{029C794A-02A7-4A5B-8646-F22FBB8E0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41" name="TextBox 56">
            <a:extLst>
              <a:ext uri="{FF2B5EF4-FFF2-40B4-BE49-F238E27FC236}">
                <a16:creationId xmlns:a16="http://schemas.microsoft.com/office/drawing/2014/main" id="{9621F0EC-F30B-4FB1-8034-BFA7FDCA59EF}"/>
              </a:ext>
            </a:extLst>
          </p:cNvPr>
          <p:cNvSpPr txBox="1"/>
          <p:nvPr/>
        </p:nvSpPr>
        <p:spPr>
          <a:xfrm>
            <a:off x="3531503" y="830194"/>
            <a:ext cx="7911826" cy="2585323"/>
          </a:xfrm>
          <a:prstGeom prst="rect">
            <a:avLst/>
          </a:prstGeom>
          <a:noFill/>
          <a:ln>
            <a:solidFill>
              <a:srgbClr val="F2F2F2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50800" dir="2700000" algn="tl" rotWithShape="0">
                    <a:srgbClr val="FFC000"/>
                  </a:outerShdw>
                </a:effectLst>
                <a:latin typeface="Tw Cen MT" panose="020B0602020104020603" pitchFamily="34" charset="0"/>
              </a:rPr>
              <a:t>SERVIDOR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50800" dir="2700000" algn="tl" rotWithShape="0">
                    <a:srgbClr val="FFC000"/>
                  </a:outerShdw>
                </a:effectLst>
                <a:latin typeface="Tw Cen MT" panose="020B0602020104020603" pitchFamily="34" charset="0"/>
              </a:rPr>
              <a:t>DE JOGOS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normalizeH="0" baseline="0" noProof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50800" dir="2700000" algn="tl" rotWithShape="0">
                    <a:srgbClr val="FFC000"/>
                  </a:outerShdw>
                </a:effectLst>
                <a:uLnTx/>
                <a:uFillTx/>
                <a:latin typeface="Tw Cen MT" panose="020B0602020104020603" pitchFamily="34" charset="0"/>
                <a:ea typeface="+mn-ea"/>
                <a:cs typeface="+mn-cs"/>
              </a:rPr>
              <a:t>PARA MATCH</a:t>
            </a:r>
          </a:p>
        </p:txBody>
      </p:sp>
      <p:sp>
        <p:nvSpPr>
          <p:cNvPr id="42" name="Subtítulo 2">
            <a:extLst>
              <a:ext uri="{FF2B5EF4-FFF2-40B4-BE49-F238E27FC236}">
                <a16:creationId xmlns:a16="http://schemas.microsoft.com/office/drawing/2014/main" id="{377F13F9-470B-4CBB-9989-3A0397C45EF1}"/>
              </a:ext>
            </a:extLst>
          </p:cNvPr>
          <p:cNvSpPr txBox="1">
            <a:spLocks/>
          </p:cNvSpPr>
          <p:nvPr/>
        </p:nvSpPr>
        <p:spPr>
          <a:xfrm>
            <a:off x="3590855" y="3707896"/>
            <a:ext cx="7793122" cy="9640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000" dirty="0">
                <a:solidFill>
                  <a:srgbClr val="525E5E"/>
                </a:solidFill>
                <a:latin typeface="Tw Cen MT" panose="020B0602020104020603" pitchFamily="34" charset="0"/>
              </a:rPr>
              <a:t>PROFESSOR: 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HERBERT OLIVEIRA ROCHA</a:t>
            </a:r>
          </a:p>
          <a:p>
            <a:pPr algn="ctr"/>
            <a:r>
              <a:rPr lang="pt-BR" sz="2000" dirty="0">
                <a:solidFill>
                  <a:srgbClr val="525E5E"/>
                </a:solidFill>
                <a:latin typeface="Tw Cen MT" panose="020B0602020104020603" pitchFamily="34" charset="0"/>
              </a:rPr>
              <a:t>ALUNOS: LUCAS PRADO E GUILHERME ARAÚJO.  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803035D6-F07B-46AF-9AD7-9ECE9AD01ED0}"/>
              </a:ext>
            </a:extLst>
          </p:cNvPr>
          <p:cNvSpPr txBox="1"/>
          <p:nvPr/>
        </p:nvSpPr>
        <p:spPr>
          <a:xfrm>
            <a:off x="3104217" y="4585483"/>
            <a:ext cx="876639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pt-BR" sz="2000" i="1" dirty="0">
              <a:solidFill>
                <a:schemeClr val="tx1">
                  <a:lumMod val="85000"/>
                  <a:lumOff val="15000"/>
                </a:schemeClr>
              </a:solidFill>
              <a:latin typeface="Bahnschrift Light SemiCondensed" panose="020B0502040204020203" pitchFamily="34" charset="0"/>
            </a:endParaRPr>
          </a:p>
          <a:p>
            <a:pPr algn="r"/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Light Condensed" panose="020B0502040204020203" pitchFamily="34" charset="0"/>
              </a:rPr>
              <a:t>Nesse trabalho será abordado </a:t>
            </a:r>
            <a:r>
              <a:rPr lang="pt-BR" sz="2000" dirty="0">
                <a:latin typeface="Bahnschrift Light Condensed" panose="020B0502040204020203" pitchFamily="34" charset="0"/>
              </a:rPr>
              <a:t>uma breve apresentação sobre a solução que criamos para o </a:t>
            </a:r>
          </a:p>
          <a:p>
            <a:pPr algn="r"/>
            <a:r>
              <a:rPr lang="pt-BR" sz="2000" dirty="0">
                <a:latin typeface="Bahnschrift Light Condensed" panose="020B0502040204020203" pitchFamily="34" charset="0"/>
              </a:rPr>
              <a:t>projeto de </a:t>
            </a:r>
            <a:r>
              <a:rPr lang="pt-BR" sz="2000" dirty="0">
                <a:solidFill>
                  <a:srgbClr val="FEBD06"/>
                </a:solidFill>
                <a:latin typeface="Bahnschrift Light Condensed" panose="020B0502040204020203" pitchFamily="34" charset="0"/>
              </a:rPr>
              <a:t>Servidor de Jogos para match</a:t>
            </a:r>
            <a:r>
              <a:rPr lang="pt-BR" sz="2000" dirty="0">
                <a:latin typeface="Bahnschrift Light Condensed" panose="020B0502040204020203" pitchFamily="34" charset="0"/>
              </a:rPr>
              <a:t>. Além de uma apresentação </a:t>
            </a:r>
          </a:p>
          <a:p>
            <a:pPr algn="r"/>
            <a:r>
              <a:rPr lang="pt-BR" sz="2000" dirty="0">
                <a:latin typeface="Bahnschrift Light Condensed" panose="020B0502040204020203" pitchFamily="34" charset="0"/>
              </a:rPr>
              <a:t>do que é o servidor para jogos e suas características diferenciais</a:t>
            </a:r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ahnschrift Light Condensed" panose="020B0502040204020203" pitchFamily="34" charset="0"/>
              </a:rPr>
              <a:t>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57929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D833686-B135-4457-8A05-2070509802D0}"/>
              </a:ext>
            </a:extLst>
          </p:cNvPr>
          <p:cNvSpPr/>
          <p:nvPr/>
        </p:nvSpPr>
        <p:spPr>
          <a:xfrm>
            <a:off x="1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84B6DBAE-C195-4328-B743-CCCFB52B2531}"/>
              </a:ext>
            </a:extLst>
          </p:cNvPr>
          <p:cNvGrpSpPr/>
          <p:nvPr/>
        </p:nvGrpSpPr>
        <p:grpSpPr>
          <a:xfrm>
            <a:off x="10561982" y="1926635"/>
            <a:ext cx="1678506" cy="3260036"/>
            <a:chOff x="10561981" y="1940118"/>
            <a:chExt cx="1678506" cy="3260036"/>
          </a:xfrm>
        </p:grpSpPr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A52438A-EA60-430A-868A-309FB309E6D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C9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170153D-715B-4338-9542-63C1DD23486C}"/>
                </a:ext>
              </a:extLst>
            </p:cNvPr>
            <p:cNvSpPr txBox="1"/>
            <p:nvPr/>
          </p:nvSpPr>
          <p:spPr>
            <a:xfrm rot="16200000">
              <a:off x="11059613" y="3301783"/>
              <a:ext cx="18385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DESCRIÇÃO</a:t>
              </a:r>
            </a:p>
          </p:txBody>
        </p:sp>
        <p:pic>
          <p:nvPicPr>
            <p:cNvPr id="9" name="Gráfico 8" descr="Lâmpada e engrenagem">
              <a:extLst>
                <a:ext uri="{FF2B5EF4-FFF2-40B4-BE49-F238E27FC236}">
                  <a16:creationId xmlns:a16="http://schemas.microsoft.com/office/drawing/2014/main" id="{B77DF4CB-1805-4639-8D91-DBAAF1780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6189BE39-BAC5-40D9-ADF6-4767C7D46563}"/>
              </a:ext>
            </a:extLst>
          </p:cNvPr>
          <p:cNvSpPr/>
          <p:nvPr/>
        </p:nvSpPr>
        <p:spPr>
          <a:xfrm>
            <a:off x="-10228688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17BCA79-F810-4318-A662-A287694AFB4C}"/>
              </a:ext>
            </a:extLst>
          </p:cNvPr>
          <p:cNvGrpSpPr/>
          <p:nvPr/>
        </p:nvGrpSpPr>
        <p:grpSpPr>
          <a:xfrm>
            <a:off x="333293" y="1713215"/>
            <a:ext cx="1630018" cy="3713842"/>
            <a:chOff x="10561981" y="1726698"/>
            <a:chExt cx="1630018" cy="3713842"/>
          </a:xfrm>
        </p:grpSpPr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ACE2F60C-916B-4D54-BCFC-9E14E4029DFD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318218E-7A93-4CC4-BFE3-1A2415FAB1A0}"/>
                </a:ext>
              </a:extLst>
            </p:cNvPr>
            <p:cNvSpPr txBox="1"/>
            <p:nvPr/>
          </p:nvSpPr>
          <p:spPr>
            <a:xfrm rot="16200000">
              <a:off x="10080000" y="3352786"/>
              <a:ext cx="37138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BATTLE SHIP</a:t>
              </a:r>
            </a:p>
          </p:txBody>
        </p:sp>
        <p:pic>
          <p:nvPicPr>
            <p:cNvPr id="21" name="Gráfico 20" descr="Lâmpada e engrenagem">
              <a:extLst>
                <a:ext uri="{FF2B5EF4-FFF2-40B4-BE49-F238E27FC236}">
                  <a16:creationId xmlns:a16="http://schemas.microsoft.com/office/drawing/2014/main" id="{1F2A2B9D-97FB-45E5-8B01-7022E5623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26" name="Retângulo 25">
            <a:extLst>
              <a:ext uri="{FF2B5EF4-FFF2-40B4-BE49-F238E27FC236}">
                <a16:creationId xmlns:a16="http://schemas.microsoft.com/office/drawing/2014/main" id="{7FD36F3B-6007-40EC-B0D2-255AAAEBA492}"/>
              </a:ext>
            </a:extLst>
          </p:cNvPr>
          <p:cNvSpPr/>
          <p:nvPr/>
        </p:nvSpPr>
        <p:spPr>
          <a:xfrm>
            <a:off x="-10734971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7817C236-EA52-4C81-BC7E-FB800B335877}"/>
              </a:ext>
            </a:extLst>
          </p:cNvPr>
          <p:cNvGrpSpPr/>
          <p:nvPr/>
        </p:nvGrpSpPr>
        <p:grpSpPr>
          <a:xfrm>
            <a:off x="-172990" y="1940118"/>
            <a:ext cx="1630018" cy="3260036"/>
            <a:chOff x="10561981" y="1940118"/>
            <a:chExt cx="1630018" cy="3260036"/>
          </a:xfrm>
        </p:grpSpPr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D39177C9-D961-4B18-95B0-BBB9056E8354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7B374F1E-74EF-41E8-B376-2C8734706B12}"/>
                </a:ext>
              </a:extLst>
            </p:cNvPr>
            <p:cNvSpPr txBox="1"/>
            <p:nvPr/>
          </p:nvSpPr>
          <p:spPr>
            <a:xfrm rot="16200000">
              <a:off x="10397575" y="3325821"/>
              <a:ext cx="3074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IMPLEMENTAÇÃO</a:t>
              </a:r>
            </a:p>
          </p:txBody>
        </p:sp>
        <p:pic>
          <p:nvPicPr>
            <p:cNvPr id="30" name="Gráfico 29" descr="Lâmpada e engrenagem">
              <a:extLst>
                <a:ext uri="{FF2B5EF4-FFF2-40B4-BE49-F238E27FC236}">
                  <a16:creationId xmlns:a16="http://schemas.microsoft.com/office/drawing/2014/main" id="{ADAC3757-0BBD-4F6C-9618-762FFB468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1" name="Retângulo 30">
            <a:extLst>
              <a:ext uri="{FF2B5EF4-FFF2-40B4-BE49-F238E27FC236}">
                <a16:creationId xmlns:a16="http://schemas.microsoft.com/office/drawing/2014/main" id="{1DA2BBD0-AB41-4BBB-90F1-D15AAAA9CDB7}"/>
              </a:ext>
            </a:extLst>
          </p:cNvPr>
          <p:cNvSpPr/>
          <p:nvPr/>
        </p:nvSpPr>
        <p:spPr>
          <a:xfrm>
            <a:off x="-11233946" y="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4A3217E3-547D-4863-B43E-3EE4E326C7B8}"/>
              </a:ext>
            </a:extLst>
          </p:cNvPr>
          <p:cNvGrpSpPr/>
          <p:nvPr/>
        </p:nvGrpSpPr>
        <p:grpSpPr>
          <a:xfrm>
            <a:off x="-671965" y="1953601"/>
            <a:ext cx="1630018" cy="3260036"/>
            <a:chOff x="10561981" y="1940118"/>
            <a:chExt cx="1630018" cy="3260036"/>
          </a:xfrm>
        </p:grpSpPr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B0280D34-9C8D-4E2A-A2A1-A9B89E647980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AEC6D623-AC0C-414A-B6A6-4D7CB00D585A}"/>
                </a:ext>
              </a:extLst>
            </p:cNvPr>
            <p:cNvSpPr txBox="1"/>
            <p:nvPr/>
          </p:nvSpPr>
          <p:spPr>
            <a:xfrm rot="16200000">
              <a:off x="10369896" y="3343521"/>
              <a:ext cx="31557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TESTE</a:t>
              </a:r>
            </a:p>
          </p:txBody>
        </p:sp>
        <p:pic>
          <p:nvPicPr>
            <p:cNvPr id="35" name="Gráfico 34" descr="Lâmpada e engrenagem">
              <a:extLst>
                <a:ext uri="{FF2B5EF4-FFF2-40B4-BE49-F238E27FC236}">
                  <a16:creationId xmlns:a16="http://schemas.microsoft.com/office/drawing/2014/main" id="{5C4C0BC1-581D-40F4-908B-4B21324EB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27A0A8-C8A8-400D-96BD-8550504908E8}"/>
              </a:ext>
            </a:extLst>
          </p:cNvPr>
          <p:cNvSpPr/>
          <p:nvPr/>
        </p:nvSpPr>
        <p:spPr>
          <a:xfrm>
            <a:off x="-11708676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425F8300-131E-468A-AC33-D11CF78BE083}"/>
              </a:ext>
            </a:extLst>
          </p:cNvPr>
          <p:cNvGrpSpPr/>
          <p:nvPr/>
        </p:nvGrpSpPr>
        <p:grpSpPr>
          <a:xfrm>
            <a:off x="-1146695" y="1940118"/>
            <a:ext cx="1631011" cy="3260036"/>
            <a:chOff x="10561981" y="1940118"/>
            <a:chExt cx="1631011" cy="3260036"/>
          </a:xfrm>
        </p:grpSpPr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DE330613-6CE0-4E75-8C28-F92DBE61D30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6B41F02D-D314-42AB-A125-5B562876E20C}"/>
                </a:ext>
              </a:extLst>
            </p:cNvPr>
            <p:cNvSpPr txBox="1"/>
            <p:nvPr/>
          </p:nvSpPr>
          <p:spPr>
            <a:xfrm rot="16200000">
              <a:off x="10455525" y="3383563"/>
              <a:ext cx="30748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SERVIDOR DE JOGOS P/ MATCH</a:t>
              </a:r>
            </a:p>
          </p:txBody>
        </p:sp>
        <p:pic>
          <p:nvPicPr>
            <p:cNvPr id="40" name="Gráfico 39" descr="Lâmpada e engrenagem">
              <a:extLst>
                <a:ext uri="{FF2B5EF4-FFF2-40B4-BE49-F238E27FC236}">
                  <a16:creationId xmlns:a16="http://schemas.microsoft.com/office/drawing/2014/main" id="{029C794A-02A7-4A5B-8646-F22FBB8E0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B49AF06E-7ACC-465B-950C-785FE8DCFAB5}"/>
              </a:ext>
            </a:extLst>
          </p:cNvPr>
          <p:cNvSpPr txBox="1"/>
          <p:nvPr/>
        </p:nvSpPr>
        <p:spPr>
          <a:xfrm>
            <a:off x="2469594" y="715899"/>
            <a:ext cx="8739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FC9B0C"/>
                </a:solidFill>
                <a:latin typeface="Agency FB" panose="020B0503020202020204" pitchFamily="34" charset="0"/>
              </a:rPr>
              <a:t>DESCRIÇÃO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A77AADA-06F8-409D-822B-C8C9B387A2AF}"/>
              </a:ext>
            </a:extLst>
          </p:cNvPr>
          <p:cNvSpPr txBox="1"/>
          <p:nvPr/>
        </p:nvSpPr>
        <p:spPr>
          <a:xfrm>
            <a:off x="2625233" y="1817477"/>
            <a:ext cx="760849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 Light Condensed" panose="020B0502040204020203" pitchFamily="34" charset="0"/>
              </a:rPr>
              <a:t>Servidor </a:t>
            </a:r>
            <a:r>
              <a:rPr lang="pt-BR" sz="2400" dirty="0" err="1">
                <a:latin typeface="Bahnschrift Light Condensed" panose="020B0502040204020203" pitchFamily="34" charset="0"/>
              </a:rPr>
              <a:t>multithread</a:t>
            </a:r>
            <a:r>
              <a:rPr lang="pt-BR" sz="2400" dirty="0">
                <a:latin typeface="Bahnschrift Light Condensed" panose="020B0502040204020203" pitchFamily="34" charset="0"/>
              </a:rPr>
              <a:t>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400" dirty="0">
              <a:latin typeface="Bahnschrift Light Condensed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 Light Condensed" panose="020B0502040204020203" pitchFamily="34" charset="0"/>
              </a:rPr>
              <a:t>Conexões de clientes simultaneamente.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400" dirty="0">
              <a:latin typeface="Bahnschrift Light Condensed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 Light Condensed" panose="020B0502040204020203" pitchFamily="34" charset="0"/>
              </a:rPr>
              <a:t>Sistema Unix que usa soquetes Unix para seu IPC;</a:t>
            </a:r>
          </a:p>
        </p:txBody>
      </p:sp>
      <p:pic>
        <p:nvPicPr>
          <p:cNvPr id="43" name="Picture 2" descr="Download] Linux Inter Process Communication (IPC) from Scratch Udemy Free  Download">
            <a:extLst>
              <a:ext uri="{FF2B5EF4-FFF2-40B4-BE49-F238E27FC236}">
                <a16:creationId xmlns:a16="http://schemas.microsoft.com/office/drawing/2014/main" id="{DFFAC37A-FBC1-4840-1BE0-45EE452846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89" r="12324"/>
          <a:stretch/>
        </p:blipFill>
        <p:spPr bwMode="auto">
          <a:xfrm>
            <a:off x="5497732" y="4150161"/>
            <a:ext cx="2967486" cy="233172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6532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D833686-B135-4457-8A05-2070509802D0}"/>
              </a:ext>
            </a:extLst>
          </p:cNvPr>
          <p:cNvSpPr/>
          <p:nvPr/>
        </p:nvSpPr>
        <p:spPr>
          <a:xfrm>
            <a:off x="1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84B6DBAE-C195-4328-B743-CCCFB52B2531}"/>
              </a:ext>
            </a:extLst>
          </p:cNvPr>
          <p:cNvGrpSpPr/>
          <p:nvPr/>
        </p:nvGrpSpPr>
        <p:grpSpPr>
          <a:xfrm>
            <a:off x="10561982" y="1926635"/>
            <a:ext cx="1678506" cy="3260036"/>
            <a:chOff x="10561981" y="1940118"/>
            <a:chExt cx="1678506" cy="3260036"/>
          </a:xfrm>
        </p:grpSpPr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A52438A-EA60-430A-868A-309FB309E6D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C9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170153D-715B-4338-9542-63C1DD23486C}"/>
                </a:ext>
              </a:extLst>
            </p:cNvPr>
            <p:cNvSpPr txBox="1"/>
            <p:nvPr/>
          </p:nvSpPr>
          <p:spPr>
            <a:xfrm rot="16200000">
              <a:off x="11059613" y="3301783"/>
              <a:ext cx="18385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DESCRIÇÃO</a:t>
              </a:r>
            </a:p>
          </p:txBody>
        </p:sp>
        <p:pic>
          <p:nvPicPr>
            <p:cNvPr id="9" name="Gráfico 8" descr="Lâmpada e engrenagem">
              <a:extLst>
                <a:ext uri="{FF2B5EF4-FFF2-40B4-BE49-F238E27FC236}">
                  <a16:creationId xmlns:a16="http://schemas.microsoft.com/office/drawing/2014/main" id="{B77DF4CB-1805-4639-8D91-DBAAF1780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6189BE39-BAC5-40D9-ADF6-4767C7D46563}"/>
              </a:ext>
            </a:extLst>
          </p:cNvPr>
          <p:cNvSpPr/>
          <p:nvPr/>
        </p:nvSpPr>
        <p:spPr>
          <a:xfrm>
            <a:off x="-437662" y="838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17BCA79-F810-4318-A662-A287694AFB4C}"/>
              </a:ext>
            </a:extLst>
          </p:cNvPr>
          <p:cNvGrpSpPr/>
          <p:nvPr/>
        </p:nvGrpSpPr>
        <p:grpSpPr>
          <a:xfrm>
            <a:off x="10124319" y="1727536"/>
            <a:ext cx="1630018" cy="3713842"/>
            <a:chOff x="10561981" y="1726698"/>
            <a:chExt cx="1630018" cy="3713842"/>
          </a:xfrm>
        </p:grpSpPr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ACE2F60C-916B-4D54-BCFC-9E14E4029DFD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318218E-7A93-4CC4-BFE3-1A2415FAB1A0}"/>
                </a:ext>
              </a:extLst>
            </p:cNvPr>
            <p:cNvSpPr txBox="1"/>
            <p:nvPr/>
          </p:nvSpPr>
          <p:spPr>
            <a:xfrm rot="16200000">
              <a:off x="10080000" y="3352786"/>
              <a:ext cx="37138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BATTLE SHIP</a:t>
              </a:r>
            </a:p>
          </p:txBody>
        </p:sp>
        <p:pic>
          <p:nvPicPr>
            <p:cNvPr id="21" name="Gráfico 20" descr="Lâmpada e engrenagem">
              <a:extLst>
                <a:ext uri="{FF2B5EF4-FFF2-40B4-BE49-F238E27FC236}">
                  <a16:creationId xmlns:a16="http://schemas.microsoft.com/office/drawing/2014/main" id="{1F2A2B9D-97FB-45E5-8B01-7022E5623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26" name="Retângulo 25">
            <a:extLst>
              <a:ext uri="{FF2B5EF4-FFF2-40B4-BE49-F238E27FC236}">
                <a16:creationId xmlns:a16="http://schemas.microsoft.com/office/drawing/2014/main" id="{7FD36F3B-6007-40EC-B0D2-255AAAEBA492}"/>
              </a:ext>
            </a:extLst>
          </p:cNvPr>
          <p:cNvSpPr/>
          <p:nvPr/>
        </p:nvSpPr>
        <p:spPr>
          <a:xfrm>
            <a:off x="-10734971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7817C236-EA52-4C81-BC7E-FB800B335877}"/>
              </a:ext>
            </a:extLst>
          </p:cNvPr>
          <p:cNvGrpSpPr/>
          <p:nvPr/>
        </p:nvGrpSpPr>
        <p:grpSpPr>
          <a:xfrm>
            <a:off x="-172990" y="1940118"/>
            <a:ext cx="1630018" cy="3260036"/>
            <a:chOff x="10561981" y="1940118"/>
            <a:chExt cx="1630018" cy="3260036"/>
          </a:xfrm>
        </p:grpSpPr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D39177C9-D961-4B18-95B0-BBB9056E8354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7B374F1E-74EF-41E8-B376-2C8734706B12}"/>
                </a:ext>
              </a:extLst>
            </p:cNvPr>
            <p:cNvSpPr txBox="1"/>
            <p:nvPr/>
          </p:nvSpPr>
          <p:spPr>
            <a:xfrm rot="16200000">
              <a:off x="10397575" y="3325821"/>
              <a:ext cx="3074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IMPLEMENTAÇÃO</a:t>
              </a:r>
            </a:p>
          </p:txBody>
        </p:sp>
        <p:pic>
          <p:nvPicPr>
            <p:cNvPr id="30" name="Gráfico 29" descr="Lâmpada e engrenagem">
              <a:extLst>
                <a:ext uri="{FF2B5EF4-FFF2-40B4-BE49-F238E27FC236}">
                  <a16:creationId xmlns:a16="http://schemas.microsoft.com/office/drawing/2014/main" id="{ADAC3757-0BBD-4F6C-9618-762FFB468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1" name="Retângulo 30">
            <a:extLst>
              <a:ext uri="{FF2B5EF4-FFF2-40B4-BE49-F238E27FC236}">
                <a16:creationId xmlns:a16="http://schemas.microsoft.com/office/drawing/2014/main" id="{1DA2BBD0-AB41-4BBB-90F1-D15AAAA9CDB7}"/>
              </a:ext>
            </a:extLst>
          </p:cNvPr>
          <p:cNvSpPr/>
          <p:nvPr/>
        </p:nvSpPr>
        <p:spPr>
          <a:xfrm>
            <a:off x="-11233946" y="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4A3217E3-547D-4863-B43E-3EE4E326C7B8}"/>
              </a:ext>
            </a:extLst>
          </p:cNvPr>
          <p:cNvGrpSpPr/>
          <p:nvPr/>
        </p:nvGrpSpPr>
        <p:grpSpPr>
          <a:xfrm>
            <a:off x="-671965" y="1953601"/>
            <a:ext cx="1630018" cy="3260036"/>
            <a:chOff x="10561981" y="1940118"/>
            <a:chExt cx="1630018" cy="3260036"/>
          </a:xfrm>
        </p:grpSpPr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B0280D34-9C8D-4E2A-A2A1-A9B89E647980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AEC6D623-AC0C-414A-B6A6-4D7CB00D585A}"/>
                </a:ext>
              </a:extLst>
            </p:cNvPr>
            <p:cNvSpPr txBox="1"/>
            <p:nvPr/>
          </p:nvSpPr>
          <p:spPr>
            <a:xfrm rot="16200000">
              <a:off x="10369896" y="3343521"/>
              <a:ext cx="31557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TESTE</a:t>
              </a:r>
            </a:p>
          </p:txBody>
        </p:sp>
        <p:pic>
          <p:nvPicPr>
            <p:cNvPr id="35" name="Gráfico 34" descr="Lâmpada e engrenagem">
              <a:extLst>
                <a:ext uri="{FF2B5EF4-FFF2-40B4-BE49-F238E27FC236}">
                  <a16:creationId xmlns:a16="http://schemas.microsoft.com/office/drawing/2014/main" id="{5C4C0BC1-581D-40F4-908B-4B21324EB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27A0A8-C8A8-400D-96BD-8550504908E8}"/>
              </a:ext>
            </a:extLst>
          </p:cNvPr>
          <p:cNvSpPr/>
          <p:nvPr/>
        </p:nvSpPr>
        <p:spPr>
          <a:xfrm>
            <a:off x="-11708676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425F8300-131E-468A-AC33-D11CF78BE083}"/>
              </a:ext>
            </a:extLst>
          </p:cNvPr>
          <p:cNvGrpSpPr/>
          <p:nvPr/>
        </p:nvGrpSpPr>
        <p:grpSpPr>
          <a:xfrm>
            <a:off x="-1146695" y="1940118"/>
            <a:ext cx="1631011" cy="3260036"/>
            <a:chOff x="10561981" y="1940118"/>
            <a:chExt cx="1631011" cy="3260036"/>
          </a:xfrm>
        </p:grpSpPr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DE330613-6CE0-4E75-8C28-F92DBE61D30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6B41F02D-D314-42AB-A125-5B562876E20C}"/>
                </a:ext>
              </a:extLst>
            </p:cNvPr>
            <p:cNvSpPr txBox="1"/>
            <p:nvPr/>
          </p:nvSpPr>
          <p:spPr>
            <a:xfrm rot="16200000">
              <a:off x="10455525" y="3383563"/>
              <a:ext cx="30748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SERVIDOR DE JOGOS P/ MATCH</a:t>
              </a:r>
            </a:p>
          </p:txBody>
        </p:sp>
        <p:pic>
          <p:nvPicPr>
            <p:cNvPr id="40" name="Gráfico 39" descr="Lâmpada e engrenagem">
              <a:extLst>
                <a:ext uri="{FF2B5EF4-FFF2-40B4-BE49-F238E27FC236}">
                  <a16:creationId xmlns:a16="http://schemas.microsoft.com/office/drawing/2014/main" id="{029C794A-02A7-4A5B-8646-F22FBB8E0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B49AF06E-7ACC-465B-950C-785FE8DCFAB5}"/>
              </a:ext>
            </a:extLst>
          </p:cNvPr>
          <p:cNvSpPr txBox="1"/>
          <p:nvPr/>
        </p:nvSpPr>
        <p:spPr>
          <a:xfrm>
            <a:off x="1986261" y="857646"/>
            <a:ext cx="8739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00A0A8"/>
                </a:solidFill>
                <a:latin typeface="Agency FB" panose="020B0503020202020204" pitchFamily="34" charset="0"/>
              </a:rPr>
              <a:t>BATTLE SHIP (BATALHA NAVAL)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A77AADA-06F8-409D-822B-C8C9B387A2AF}"/>
              </a:ext>
            </a:extLst>
          </p:cNvPr>
          <p:cNvSpPr txBox="1"/>
          <p:nvPr/>
        </p:nvSpPr>
        <p:spPr>
          <a:xfrm>
            <a:off x="1973610" y="1920937"/>
            <a:ext cx="771304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0" i="0" u="none" strike="noStrike" baseline="0" dirty="0">
                <a:solidFill>
                  <a:srgbClr val="000000"/>
                </a:solidFill>
                <a:latin typeface="Bahnschrift Light Condensed" panose="020B0502040204020203" pitchFamily="34" charset="0"/>
              </a:rPr>
              <a:t>Inicia com um identificador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b="0" i="0" u="none" strike="noStrike" baseline="0" dirty="0">
              <a:solidFill>
                <a:srgbClr val="000000"/>
              </a:solidFill>
              <a:latin typeface="Bahnschrift Ligh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0" i="0" u="none" strike="noStrike" baseline="0" dirty="0">
                <a:solidFill>
                  <a:srgbClr val="000000"/>
                </a:solidFill>
                <a:latin typeface="Bahnschrift Light Condensed" panose="020B0502040204020203" pitchFamily="34" charset="0"/>
              </a:rPr>
              <a:t>Define um argumento de X e Y onde estará localizado “navio”</a:t>
            </a:r>
            <a:endParaRPr lang="pt-BR" sz="3200" dirty="0">
              <a:latin typeface="Bahnschrift Light Condensed" panose="020B0502040204020203" pitchFamily="34" charset="0"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B643DA0B-D2D4-73B0-B8CB-5916F33ADEDA}"/>
              </a:ext>
            </a:extLst>
          </p:cNvPr>
          <p:cNvSpPr txBox="1"/>
          <p:nvPr/>
        </p:nvSpPr>
        <p:spPr>
          <a:xfrm>
            <a:off x="1994286" y="3085521"/>
            <a:ext cx="771304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rgbClr val="000000"/>
                </a:solidFill>
                <a:latin typeface="Bahnschrift Light Condensed" panose="020B0502040204020203" pitchFamily="34" charset="0"/>
              </a:rPr>
              <a:t>E tenta “bombardear” os outros players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b="0" i="0" u="none" strike="noStrike" baseline="0" dirty="0">
              <a:solidFill>
                <a:srgbClr val="000000"/>
              </a:solidFill>
              <a:latin typeface="Bahnschrift Light Condensed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b="0" i="0" u="none" strike="noStrike" baseline="0" dirty="0">
              <a:solidFill>
                <a:srgbClr val="000000"/>
              </a:solidFill>
              <a:latin typeface="Bahnschrift Light Condensed" panose="020B0502040204020203" pitchFamily="34" charset="0"/>
            </a:endParaRPr>
          </a:p>
        </p:txBody>
      </p:sp>
      <p:pic>
        <p:nvPicPr>
          <p:cNvPr id="46" name="Picture 2" descr="Batalha Naval - Fleet Battle – Apps no Google Play">
            <a:extLst>
              <a:ext uri="{FF2B5EF4-FFF2-40B4-BE49-F238E27FC236}">
                <a16:creationId xmlns:a16="http://schemas.microsoft.com/office/drawing/2014/main" id="{A01A3790-BF9B-4DBA-1AFD-1719D8B6A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00A0A8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864" y="3837681"/>
            <a:ext cx="4876800" cy="2381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4832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D833686-B135-4457-8A05-2070509802D0}"/>
              </a:ext>
            </a:extLst>
          </p:cNvPr>
          <p:cNvSpPr/>
          <p:nvPr/>
        </p:nvSpPr>
        <p:spPr>
          <a:xfrm>
            <a:off x="1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84B6DBAE-C195-4328-B743-CCCFB52B2531}"/>
              </a:ext>
            </a:extLst>
          </p:cNvPr>
          <p:cNvGrpSpPr/>
          <p:nvPr/>
        </p:nvGrpSpPr>
        <p:grpSpPr>
          <a:xfrm>
            <a:off x="10561982" y="1926635"/>
            <a:ext cx="1678506" cy="3260036"/>
            <a:chOff x="10561981" y="1940118"/>
            <a:chExt cx="1678506" cy="3260036"/>
          </a:xfrm>
        </p:grpSpPr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A52438A-EA60-430A-868A-309FB309E6D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C9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170153D-715B-4338-9542-63C1DD23486C}"/>
                </a:ext>
              </a:extLst>
            </p:cNvPr>
            <p:cNvSpPr txBox="1"/>
            <p:nvPr/>
          </p:nvSpPr>
          <p:spPr>
            <a:xfrm rot="16200000">
              <a:off x="11059613" y="3301783"/>
              <a:ext cx="18385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DESCRIÇÃO</a:t>
              </a:r>
            </a:p>
          </p:txBody>
        </p:sp>
        <p:pic>
          <p:nvPicPr>
            <p:cNvPr id="9" name="Gráfico 8" descr="Lâmpada e engrenagem">
              <a:extLst>
                <a:ext uri="{FF2B5EF4-FFF2-40B4-BE49-F238E27FC236}">
                  <a16:creationId xmlns:a16="http://schemas.microsoft.com/office/drawing/2014/main" id="{B77DF4CB-1805-4639-8D91-DBAAF1780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6189BE39-BAC5-40D9-ADF6-4767C7D46563}"/>
              </a:ext>
            </a:extLst>
          </p:cNvPr>
          <p:cNvSpPr/>
          <p:nvPr/>
        </p:nvSpPr>
        <p:spPr>
          <a:xfrm>
            <a:off x="-437662" y="-6741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17BCA79-F810-4318-A662-A287694AFB4C}"/>
              </a:ext>
            </a:extLst>
          </p:cNvPr>
          <p:cNvGrpSpPr/>
          <p:nvPr/>
        </p:nvGrpSpPr>
        <p:grpSpPr>
          <a:xfrm>
            <a:off x="10124319" y="1727536"/>
            <a:ext cx="1630018" cy="3713842"/>
            <a:chOff x="10561981" y="1726698"/>
            <a:chExt cx="1630018" cy="3713842"/>
          </a:xfrm>
        </p:grpSpPr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ACE2F60C-916B-4D54-BCFC-9E14E4029DFD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318218E-7A93-4CC4-BFE3-1A2415FAB1A0}"/>
                </a:ext>
              </a:extLst>
            </p:cNvPr>
            <p:cNvSpPr txBox="1"/>
            <p:nvPr/>
          </p:nvSpPr>
          <p:spPr>
            <a:xfrm rot="16200000">
              <a:off x="10080000" y="3352786"/>
              <a:ext cx="37138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BATTLE SHIP</a:t>
              </a:r>
            </a:p>
          </p:txBody>
        </p:sp>
        <p:pic>
          <p:nvPicPr>
            <p:cNvPr id="21" name="Gráfico 20" descr="Lâmpada e engrenagem">
              <a:extLst>
                <a:ext uri="{FF2B5EF4-FFF2-40B4-BE49-F238E27FC236}">
                  <a16:creationId xmlns:a16="http://schemas.microsoft.com/office/drawing/2014/main" id="{1F2A2B9D-97FB-45E5-8B01-7022E5623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26" name="Retângulo 25">
            <a:extLst>
              <a:ext uri="{FF2B5EF4-FFF2-40B4-BE49-F238E27FC236}">
                <a16:creationId xmlns:a16="http://schemas.microsoft.com/office/drawing/2014/main" id="{7FD36F3B-6007-40EC-B0D2-255AAAEBA492}"/>
              </a:ext>
            </a:extLst>
          </p:cNvPr>
          <p:cNvSpPr/>
          <p:nvPr/>
        </p:nvSpPr>
        <p:spPr>
          <a:xfrm>
            <a:off x="-912395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7817C236-EA52-4C81-BC7E-FB800B335877}"/>
              </a:ext>
            </a:extLst>
          </p:cNvPr>
          <p:cNvGrpSpPr/>
          <p:nvPr/>
        </p:nvGrpSpPr>
        <p:grpSpPr>
          <a:xfrm>
            <a:off x="9649586" y="1926635"/>
            <a:ext cx="1630018" cy="3260036"/>
            <a:chOff x="10561981" y="1940118"/>
            <a:chExt cx="1630018" cy="3260036"/>
          </a:xfrm>
        </p:grpSpPr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D39177C9-D961-4B18-95B0-BBB9056E8354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7B374F1E-74EF-41E8-B376-2C8734706B12}"/>
                </a:ext>
              </a:extLst>
            </p:cNvPr>
            <p:cNvSpPr txBox="1"/>
            <p:nvPr/>
          </p:nvSpPr>
          <p:spPr>
            <a:xfrm rot="16200000">
              <a:off x="10397575" y="3325821"/>
              <a:ext cx="3074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IMPLEMENTAÇÃO</a:t>
              </a:r>
            </a:p>
          </p:txBody>
        </p:sp>
        <p:pic>
          <p:nvPicPr>
            <p:cNvPr id="30" name="Gráfico 29" descr="Lâmpada e engrenagem">
              <a:extLst>
                <a:ext uri="{FF2B5EF4-FFF2-40B4-BE49-F238E27FC236}">
                  <a16:creationId xmlns:a16="http://schemas.microsoft.com/office/drawing/2014/main" id="{ADAC3757-0BBD-4F6C-9618-762FFB468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1" name="Retângulo 30">
            <a:extLst>
              <a:ext uri="{FF2B5EF4-FFF2-40B4-BE49-F238E27FC236}">
                <a16:creationId xmlns:a16="http://schemas.microsoft.com/office/drawing/2014/main" id="{1DA2BBD0-AB41-4BBB-90F1-D15AAAA9CDB7}"/>
              </a:ext>
            </a:extLst>
          </p:cNvPr>
          <p:cNvSpPr/>
          <p:nvPr/>
        </p:nvSpPr>
        <p:spPr>
          <a:xfrm>
            <a:off x="-11220737" y="-20225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4A3217E3-547D-4863-B43E-3EE4E326C7B8}"/>
              </a:ext>
            </a:extLst>
          </p:cNvPr>
          <p:cNvGrpSpPr/>
          <p:nvPr/>
        </p:nvGrpSpPr>
        <p:grpSpPr>
          <a:xfrm>
            <a:off x="-658756" y="1919893"/>
            <a:ext cx="1630018" cy="3260036"/>
            <a:chOff x="10561981" y="1940118"/>
            <a:chExt cx="1630018" cy="3260036"/>
          </a:xfrm>
        </p:grpSpPr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B0280D34-9C8D-4E2A-A2A1-A9B89E647980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AEC6D623-AC0C-414A-B6A6-4D7CB00D585A}"/>
                </a:ext>
              </a:extLst>
            </p:cNvPr>
            <p:cNvSpPr txBox="1"/>
            <p:nvPr/>
          </p:nvSpPr>
          <p:spPr>
            <a:xfrm rot="16200000">
              <a:off x="10369896" y="3343521"/>
              <a:ext cx="31557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TESTE</a:t>
              </a:r>
            </a:p>
          </p:txBody>
        </p:sp>
        <p:pic>
          <p:nvPicPr>
            <p:cNvPr id="35" name="Gráfico 34" descr="Lâmpada e engrenagem">
              <a:extLst>
                <a:ext uri="{FF2B5EF4-FFF2-40B4-BE49-F238E27FC236}">
                  <a16:creationId xmlns:a16="http://schemas.microsoft.com/office/drawing/2014/main" id="{5C4C0BC1-581D-40F4-908B-4B21324EB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27A0A8-C8A8-400D-96BD-8550504908E8}"/>
              </a:ext>
            </a:extLst>
          </p:cNvPr>
          <p:cNvSpPr/>
          <p:nvPr/>
        </p:nvSpPr>
        <p:spPr>
          <a:xfrm>
            <a:off x="-11708676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425F8300-131E-468A-AC33-D11CF78BE083}"/>
              </a:ext>
            </a:extLst>
          </p:cNvPr>
          <p:cNvGrpSpPr/>
          <p:nvPr/>
        </p:nvGrpSpPr>
        <p:grpSpPr>
          <a:xfrm>
            <a:off x="-1146695" y="1940118"/>
            <a:ext cx="1631011" cy="3260036"/>
            <a:chOff x="10561981" y="1940118"/>
            <a:chExt cx="1631011" cy="3260036"/>
          </a:xfrm>
        </p:grpSpPr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DE330613-6CE0-4E75-8C28-F92DBE61D30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6B41F02D-D314-42AB-A125-5B562876E20C}"/>
                </a:ext>
              </a:extLst>
            </p:cNvPr>
            <p:cNvSpPr txBox="1"/>
            <p:nvPr/>
          </p:nvSpPr>
          <p:spPr>
            <a:xfrm rot="16200000">
              <a:off x="10455525" y="3383563"/>
              <a:ext cx="30748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SERVIDOR DE JOGOS P/ MATCH</a:t>
              </a:r>
            </a:p>
          </p:txBody>
        </p:sp>
        <p:pic>
          <p:nvPicPr>
            <p:cNvPr id="40" name="Gráfico 39" descr="Lâmpada e engrenagem">
              <a:extLst>
                <a:ext uri="{FF2B5EF4-FFF2-40B4-BE49-F238E27FC236}">
                  <a16:creationId xmlns:a16="http://schemas.microsoft.com/office/drawing/2014/main" id="{029C794A-02A7-4A5B-8646-F22FBB8E0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A77AADA-06F8-409D-822B-C8C9B387A2AF}"/>
              </a:ext>
            </a:extLst>
          </p:cNvPr>
          <p:cNvSpPr txBox="1"/>
          <p:nvPr/>
        </p:nvSpPr>
        <p:spPr>
          <a:xfrm>
            <a:off x="1921995" y="2098743"/>
            <a:ext cx="69181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rtl="0">
              <a:buFont typeface="Arial" panose="020B0604020202020204" pitchFamily="34" charset="0"/>
              <a:buChar char="•"/>
            </a:pPr>
            <a:r>
              <a:rPr lang="pt-BR" sz="2000" i="1" dirty="0" err="1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battleship_server</a:t>
            </a:r>
            <a:r>
              <a:rPr lang="pt-BR" sz="2000" i="1" dirty="0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:  </a:t>
            </a:r>
            <a:r>
              <a:rPr lang="pt-BR" sz="20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é o código mestre executável que é capaz de aceitar múltiplas conexões de clientes simultaneamente.</a:t>
            </a:r>
          </a:p>
          <a:p>
            <a:pPr marL="342900" lvl="0" indent="-342900" rtl="0">
              <a:buFont typeface="Arial" panose="020B0604020202020204" pitchFamily="34" charset="0"/>
              <a:buChar char="•"/>
            </a:pPr>
            <a:endParaRPr lang="pt-BR" sz="2000" dirty="0">
              <a:latin typeface="Bahnschrift Light 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lvl="0" indent="-342900" rtl="0">
              <a:buFont typeface="Arial" panose="020B0604020202020204" pitchFamily="34" charset="0"/>
              <a:buChar char="•"/>
            </a:pPr>
            <a:r>
              <a:rPr lang="pt-BR" sz="2000" i="1" dirty="0" err="1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battleship_cliente</a:t>
            </a:r>
            <a:r>
              <a:rPr lang="pt-BR" sz="2000" i="1" dirty="0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:  </a:t>
            </a:r>
            <a:r>
              <a:rPr lang="pt-BR" sz="20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leva argumentos de linha de comando que especificam uma operação especificada por um player para que o servidor processe.</a:t>
            </a:r>
          </a:p>
          <a:p>
            <a:pPr marL="342900" lvl="0" indent="-342900" rtl="0">
              <a:buFont typeface="Arial" panose="020B0604020202020204" pitchFamily="34" charset="0"/>
              <a:buChar char="•"/>
            </a:pPr>
            <a:endParaRPr lang="pt-BR" sz="2000" dirty="0">
              <a:latin typeface="Bahnschrift Light 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lvl="0" indent="-342900" rtl="0">
              <a:buFont typeface="Arial" panose="020B0604020202020204" pitchFamily="34" charset="0"/>
              <a:buChar char="•"/>
            </a:pPr>
            <a:r>
              <a:rPr lang="pt-BR" sz="2000" i="1" dirty="0" err="1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Linked_list</a:t>
            </a:r>
            <a:r>
              <a:rPr lang="pt-BR" sz="2000" i="1" dirty="0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:  </a:t>
            </a:r>
            <a:r>
              <a:rPr lang="pt-BR" sz="20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Para armazenar os identificadores exclusivos do cliente e com quem eles estão vinculados. </a:t>
            </a:r>
          </a:p>
          <a:p>
            <a:pPr marL="342900" lvl="0" indent="-342900" rtl="0">
              <a:buFont typeface="Arial" panose="020B0604020202020204" pitchFamily="34" charset="0"/>
              <a:buChar char="•"/>
            </a:pPr>
            <a:endParaRPr lang="pt-BR" sz="2000" dirty="0">
              <a:latin typeface="Bahnschrift Light Condensed" panose="020B0502040204020203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lvl="0" indent="-342900" rtl="0">
              <a:buFont typeface="Arial" panose="020B0604020202020204" pitchFamily="34" charset="0"/>
              <a:buChar char="•"/>
            </a:pPr>
            <a:r>
              <a:rPr lang="pt-BR" sz="2000" i="1" dirty="0" err="1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Makefile</a:t>
            </a:r>
            <a:r>
              <a:rPr lang="pt-BR" sz="2000" i="1" dirty="0">
                <a:solidFill>
                  <a:srgbClr val="0070C0"/>
                </a:solidFill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:  </a:t>
            </a:r>
            <a:r>
              <a:rPr lang="pt-BR" sz="20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compilará os </a:t>
            </a:r>
            <a:r>
              <a:rPr lang="pt-BR" sz="2000" dirty="0" err="1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battleship_server</a:t>
            </a:r>
            <a:r>
              <a:rPr lang="pt-BR" sz="20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 e </a:t>
            </a:r>
            <a:r>
              <a:rPr lang="pt-BR" sz="2000" dirty="0" err="1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battleship_client</a:t>
            </a:r>
            <a:r>
              <a:rPr lang="pt-BR" sz="2000" dirty="0">
                <a:latin typeface="Bahnschrift Light Condensed" panose="020B0502040204020203" pitchFamily="34" charset="0"/>
                <a:ea typeface="Tahoma" panose="020B0604030504040204" pitchFamily="34" charset="0"/>
                <a:cs typeface="Tahoma" panose="020B0604030504040204" pitchFamily="34" charset="0"/>
              </a:rPr>
              <a:t> executáveis e suas dependências, cria os players e simula uma situação de jogo.  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D4F52584-B433-470B-8488-2ED72EE92D5C}"/>
              </a:ext>
            </a:extLst>
          </p:cNvPr>
          <p:cNvSpPr txBox="1"/>
          <p:nvPr/>
        </p:nvSpPr>
        <p:spPr>
          <a:xfrm>
            <a:off x="1931915" y="1043326"/>
            <a:ext cx="8739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0070C0"/>
                </a:solidFill>
                <a:latin typeface="Agency FB" panose="020B0503020202020204" pitchFamily="34" charset="0"/>
              </a:rPr>
              <a:t>IMPLEMENTAÇÃO</a:t>
            </a:r>
          </a:p>
        </p:txBody>
      </p:sp>
    </p:spTree>
    <p:extLst>
      <p:ext uri="{BB962C8B-B14F-4D97-AF65-F5344CB8AC3E}">
        <p14:creationId xmlns:p14="http://schemas.microsoft.com/office/powerpoint/2010/main" val="2896685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D833686-B135-4457-8A05-2070509802D0}"/>
              </a:ext>
            </a:extLst>
          </p:cNvPr>
          <p:cNvSpPr/>
          <p:nvPr/>
        </p:nvSpPr>
        <p:spPr>
          <a:xfrm>
            <a:off x="1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84B6DBAE-C195-4328-B743-CCCFB52B2531}"/>
              </a:ext>
            </a:extLst>
          </p:cNvPr>
          <p:cNvGrpSpPr/>
          <p:nvPr/>
        </p:nvGrpSpPr>
        <p:grpSpPr>
          <a:xfrm>
            <a:off x="10561982" y="1926635"/>
            <a:ext cx="1678506" cy="3260036"/>
            <a:chOff x="10561981" y="1940118"/>
            <a:chExt cx="1678506" cy="3260036"/>
          </a:xfrm>
        </p:grpSpPr>
        <p:sp>
          <p:nvSpPr>
            <p:cNvPr id="7" name="Forma Livre: Forma 6">
              <a:extLst>
                <a:ext uri="{FF2B5EF4-FFF2-40B4-BE49-F238E27FC236}">
                  <a16:creationId xmlns:a16="http://schemas.microsoft.com/office/drawing/2014/main" id="{8A52438A-EA60-430A-868A-309FB309E6D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C9B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170153D-715B-4338-9542-63C1DD23486C}"/>
                </a:ext>
              </a:extLst>
            </p:cNvPr>
            <p:cNvSpPr txBox="1"/>
            <p:nvPr/>
          </p:nvSpPr>
          <p:spPr>
            <a:xfrm rot="16200000">
              <a:off x="11059613" y="3301783"/>
              <a:ext cx="18385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DESCRIÇÃO</a:t>
              </a:r>
            </a:p>
          </p:txBody>
        </p:sp>
        <p:pic>
          <p:nvPicPr>
            <p:cNvPr id="9" name="Gráfico 8" descr="Lâmpada e engrenagem">
              <a:extLst>
                <a:ext uri="{FF2B5EF4-FFF2-40B4-BE49-F238E27FC236}">
                  <a16:creationId xmlns:a16="http://schemas.microsoft.com/office/drawing/2014/main" id="{B77DF4CB-1805-4639-8D91-DBAAF17802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17" name="Retângulo 16">
            <a:extLst>
              <a:ext uri="{FF2B5EF4-FFF2-40B4-BE49-F238E27FC236}">
                <a16:creationId xmlns:a16="http://schemas.microsoft.com/office/drawing/2014/main" id="{6189BE39-BAC5-40D9-ADF6-4767C7D46563}"/>
              </a:ext>
            </a:extLst>
          </p:cNvPr>
          <p:cNvSpPr/>
          <p:nvPr/>
        </p:nvSpPr>
        <p:spPr>
          <a:xfrm>
            <a:off x="-437662" y="-6741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17BCA79-F810-4318-A662-A287694AFB4C}"/>
              </a:ext>
            </a:extLst>
          </p:cNvPr>
          <p:cNvGrpSpPr/>
          <p:nvPr/>
        </p:nvGrpSpPr>
        <p:grpSpPr>
          <a:xfrm>
            <a:off x="10124319" y="1727536"/>
            <a:ext cx="1630018" cy="3713842"/>
            <a:chOff x="10561981" y="1726698"/>
            <a:chExt cx="1630018" cy="3713842"/>
          </a:xfrm>
        </p:grpSpPr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ACE2F60C-916B-4D54-BCFC-9E14E4029DFD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318218E-7A93-4CC4-BFE3-1A2415FAB1A0}"/>
                </a:ext>
              </a:extLst>
            </p:cNvPr>
            <p:cNvSpPr txBox="1"/>
            <p:nvPr/>
          </p:nvSpPr>
          <p:spPr>
            <a:xfrm rot="16200000">
              <a:off x="10080000" y="3352786"/>
              <a:ext cx="37138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BATTLE SHIP</a:t>
              </a:r>
            </a:p>
          </p:txBody>
        </p:sp>
        <p:pic>
          <p:nvPicPr>
            <p:cNvPr id="21" name="Gráfico 20" descr="Lâmpada e engrenagem">
              <a:extLst>
                <a:ext uri="{FF2B5EF4-FFF2-40B4-BE49-F238E27FC236}">
                  <a16:creationId xmlns:a16="http://schemas.microsoft.com/office/drawing/2014/main" id="{1F2A2B9D-97FB-45E5-8B01-7022E56232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26" name="Retângulo 25">
            <a:extLst>
              <a:ext uri="{FF2B5EF4-FFF2-40B4-BE49-F238E27FC236}">
                <a16:creationId xmlns:a16="http://schemas.microsoft.com/office/drawing/2014/main" id="{7FD36F3B-6007-40EC-B0D2-255AAAEBA492}"/>
              </a:ext>
            </a:extLst>
          </p:cNvPr>
          <p:cNvSpPr/>
          <p:nvPr/>
        </p:nvSpPr>
        <p:spPr>
          <a:xfrm>
            <a:off x="-912395" y="-13483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7817C236-EA52-4C81-BC7E-FB800B335877}"/>
              </a:ext>
            </a:extLst>
          </p:cNvPr>
          <p:cNvGrpSpPr/>
          <p:nvPr/>
        </p:nvGrpSpPr>
        <p:grpSpPr>
          <a:xfrm>
            <a:off x="9649586" y="1926635"/>
            <a:ext cx="1630018" cy="3260036"/>
            <a:chOff x="10561981" y="1940118"/>
            <a:chExt cx="1630018" cy="3260036"/>
          </a:xfrm>
        </p:grpSpPr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D39177C9-D961-4B18-95B0-BBB9056E8354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7B374F1E-74EF-41E8-B376-2C8734706B12}"/>
                </a:ext>
              </a:extLst>
            </p:cNvPr>
            <p:cNvSpPr txBox="1"/>
            <p:nvPr/>
          </p:nvSpPr>
          <p:spPr>
            <a:xfrm rot="16200000">
              <a:off x="10397575" y="3325821"/>
              <a:ext cx="30748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IMPLEMENTAÇÃO</a:t>
              </a:r>
            </a:p>
          </p:txBody>
        </p:sp>
        <p:pic>
          <p:nvPicPr>
            <p:cNvPr id="30" name="Gráfico 29" descr="Lâmpada e engrenagem">
              <a:extLst>
                <a:ext uri="{FF2B5EF4-FFF2-40B4-BE49-F238E27FC236}">
                  <a16:creationId xmlns:a16="http://schemas.microsoft.com/office/drawing/2014/main" id="{ADAC3757-0BBD-4F6C-9618-762FFB468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1" name="Retângulo 30">
            <a:extLst>
              <a:ext uri="{FF2B5EF4-FFF2-40B4-BE49-F238E27FC236}">
                <a16:creationId xmlns:a16="http://schemas.microsoft.com/office/drawing/2014/main" id="{1DA2BBD0-AB41-4BBB-90F1-D15AAAA9CDB7}"/>
              </a:ext>
            </a:extLst>
          </p:cNvPr>
          <p:cNvSpPr/>
          <p:nvPr/>
        </p:nvSpPr>
        <p:spPr>
          <a:xfrm>
            <a:off x="-1379771" y="-20225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4A3217E3-547D-4863-B43E-3EE4E326C7B8}"/>
              </a:ext>
            </a:extLst>
          </p:cNvPr>
          <p:cNvGrpSpPr/>
          <p:nvPr/>
        </p:nvGrpSpPr>
        <p:grpSpPr>
          <a:xfrm>
            <a:off x="9182210" y="1919893"/>
            <a:ext cx="1630018" cy="3260036"/>
            <a:chOff x="10561981" y="1940118"/>
            <a:chExt cx="1630018" cy="3260036"/>
          </a:xfrm>
        </p:grpSpPr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B0280D34-9C8D-4E2A-A2A1-A9B89E647980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AEC6D623-AC0C-414A-B6A6-4D7CB00D585A}"/>
                </a:ext>
              </a:extLst>
            </p:cNvPr>
            <p:cNvSpPr txBox="1"/>
            <p:nvPr/>
          </p:nvSpPr>
          <p:spPr>
            <a:xfrm rot="16200000">
              <a:off x="10369896" y="3343521"/>
              <a:ext cx="31557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TESTE</a:t>
              </a:r>
            </a:p>
          </p:txBody>
        </p:sp>
        <p:pic>
          <p:nvPicPr>
            <p:cNvPr id="35" name="Gráfico 34" descr="Lâmpada e engrenagem">
              <a:extLst>
                <a:ext uri="{FF2B5EF4-FFF2-40B4-BE49-F238E27FC236}">
                  <a16:creationId xmlns:a16="http://schemas.microsoft.com/office/drawing/2014/main" id="{5C4C0BC1-581D-40F4-908B-4B21324EB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36" name="Retângulo 35">
            <a:extLst>
              <a:ext uri="{FF2B5EF4-FFF2-40B4-BE49-F238E27FC236}">
                <a16:creationId xmlns:a16="http://schemas.microsoft.com/office/drawing/2014/main" id="{B427A0A8-C8A8-400D-96BD-8550504908E8}"/>
              </a:ext>
            </a:extLst>
          </p:cNvPr>
          <p:cNvSpPr/>
          <p:nvPr/>
        </p:nvSpPr>
        <p:spPr>
          <a:xfrm>
            <a:off x="-11708676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425F8300-131E-468A-AC33-D11CF78BE083}"/>
              </a:ext>
            </a:extLst>
          </p:cNvPr>
          <p:cNvGrpSpPr/>
          <p:nvPr/>
        </p:nvGrpSpPr>
        <p:grpSpPr>
          <a:xfrm>
            <a:off x="-1146695" y="1940118"/>
            <a:ext cx="1631011" cy="3260036"/>
            <a:chOff x="10561981" y="1940118"/>
            <a:chExt cx="1631011" cy="3260036"/>
          </a:xfrm>
        </p:grpSpPr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DE330613-6CE0-4E75-8C28-F92DBE61D308}"/>
                </a:ext>
              </a:extLst>
            </p:cNvPr>
            <p:cNvSpPr/>
            <p:nvPr/>
          </p:nvSpPr>
          <p:spPr>
            <a:xfrm>
              <a:off x="10561981" y="1940118"/>
              <a:ext cx="1630018" cy="3260036"/>
            </a:xfrm>
            <a:custGeom>
              <a:avLst/>
              <a:gdLst>
                <a:gd name="connsiteX0" fmla="*/ 1630018 w 1630018"/>
                <a:gd name="connsiteY0" fmla="*/ 0 h 3260036"/>
                <a:gd name="connsiteX1" fmla="*/ 1630018 w 1630018"/>
                <a:gd name="connsiteY1" fmla="*/ 3260036 h 3260036"/>
                <a:gd name="connsiteX2" fmla="*/ 0 w 1630018"/>
                <a:gd name="connsiteY2" fmla="*/ 1630018 h 3260036"/>
                <a:gd name="connsiteX3" fmla="*/ 1630018 w 1630018"/>
                <a:gd name="connsiteY3" fmla="*/ 0 h 32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0018" h="3260036">
                  <a:moveTo>
                    <a:pt x="1630018" y="0"/>
                  </a:moveTo>
                  <a:lnTo>
                    <a:pt x="1630018" y="3260036"/>
                  </a:lnTo>
                  <a:cubicBezTo>
                    <a:pt x="729784" y="3260036"/>
                    <a:pt x="0" y="2530252"/>
                    <a:pt x="0" y="1630018"/>
                  </a:cubicBezTo>
                  <a:cubicBezTo>
                    <a:pt x="0" y="729784"/>
                    <a:pt x="729784" y="0"/>
                    <a:pt x="1630018" y="0"/>
                  </a:cubicBezTo>
                  <a:close/>
                </a:path>
              </a:pathLst>
            </a:cu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 dirty="0"/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6B41F02D-D314-42AB-A125-5B562876E20C}"/>
                </a:ext>
              </a:extLst>
            </p:cNvPr>
            <p:cNvSpPr txBox="1"/>
            <p:nvPr/>
          </p:nvSpPr>
          <p:spPr>
            <a:xfrm rot="16200000">
              <a:off x="10455525" y="3383563"/>
              <a:ext cx="30748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b="1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</a:rPr>
                <a:t>SERVIDOR DE JOGOS P/ MATCH</a:t>
              </a:r>
            </a:p>
          </p:txBody>
        </p:sp>
        <p:pic>
          <p:nvPicPr>
            <p:cNvPr id="40" name="Gráfico 39" descr="Lâmpada e engrenagem">
              <a:extLst>
                <a:ext uri="{FF2B5EF4-FFF2-40B4-BE49-F238E27FC236}">
                  <a16:creationId xmlns:a16="http://schemas.microsoft.com/office/drawing/2014/main" id="{029C794A-02A7-4A5B-8646-F22FBB8E0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11109444" y="3302590"/>
              <a:ext cx="535091" cy="535091"/>
            </a:xfrm>
            <a:prstGeom prst="rect">
              <a:avLst/>
            </a:prstGeom>
          </p:spPr>
        </p:pic>
      </p:grp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B30CB4CF-0202-41E7-B818-C06A6090FEB4}"/>
              </a:ext>
            </a:extLst>
          </p:cNvPr>
          <p:cNvSpPr txBox="1"/>
          <p:nvPr/>
        </p:nvSpPr>
        <p:spPr>
          <a:xfrm>
            <a:off x="920986" y="599262"/>
            <a:ext cx="873986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solidFill>
                  <a:srgbClr val="FF0000"/>
                </a:solidFill>
                <a:latin typeface="Agency FB" panose="020B0503020202020204" pitchFamily="34" charset="0"/>
              </a:rPr>
              <a:t>TESTE</a:t>
            </a:r>
          </a:p>
        </p:txBody>
      </p:sp>
      <p:pic>
        <p:nvPicPr>
          <p:cNvPr id="2" name="Gravação de tela de 02-06-2022 08_11_39">
            <a:hlinkClick r:id="" action="ppaction://media"/>
            <a:extLst>
              <a:ext uri="{FF2B5EF4-FFF2-40B4-BE49-F238E27FC236}">
                <a16:creationId xmlns:a16="http://schemas.microsoft.com/office/drawing/2014/main" id="{F48E7B3E-AABA-E9E8-0C7C-30E9F1B27D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7219" y="1313889"/>
            <a:ext cx="9360118" cy="526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608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6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</TotalTime>
  <Words>251</Words>
  <Application>Microsoft Office PowerPoint</Application>
  <PresentationFormat>Widescreen</PresentationFormat>
  <Paragraphs>54</Paragraphs>
  <Slides>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3" baseType="lpstr">
      <vt:lpstr>Agency FB</vt:lpstr>
      <vt:lpstr>Arial</vt:lpstr>
      <vt:lpstr>Bahnschrift Light Condensed</vt:lpstr>
      <vt:lpstr>Bahnschrift Light SemiCondensed</vt:lpstr>
      <vt:lpstr>Calibri</vt:lpstr>
      <vt:lpstr>Calibri Light</vt:lpstr>
      <vt:lpstr>Tw Cen MT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</dc:title>
  <dc:creator>Guilherme Araújo de Abreu Gomes</dc:creator>
  <cp:lastModifiedBy>Lucas</cp:lastModifiedBy>
  <cp:revision>44</cp:revision>
  <dcterms:created xsi:type="dcterms:W3CDTF">2020-11-29T17:32:41Z</dcterms:created>
  <dcterms:modified xsi:type="dcterms:W3CDTF">2022-06-02T16:26:09Z</dcterms:modified>
</cp:coreProperties>
</file>

<file path=docProps/thumbnail.jpeg>
</file>